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4"/>
  </p:sldMasterIdLst>
  <p:notesMasterIdLst>
    <p:notesMasterId r:id="rId27"/>
  </p:notesMasterIdLst>
  <p:sldIdLst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82" r:id="rId18"/>
    <p:sldId id="281" r:id="rId19"/>
    <p:sldId id="275" r:id="rId20"/>
    <p:sldId id="276" r:id="rId21"/>
    <p:sldId id="277" r:id="rId22"/>
    <p:sldId id="279" r:id="rId23"/>
    <p:sldId id="278" r:id="rId24"/>
    <p:sldId id="280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7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F774C-70F7-4ED4-813C-739E51CF848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4A772-5D94-4F12-8B86-44D4FB2636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E34D-57B0-41D5-A7AF-DF10D1068115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5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C408-3247-4796-93FF-B91D6887AEC0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15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BA1D282-CC74-49F4-B876-75084EFB56F1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5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EAF9-2583-4989-8D87-13F548ED6E0C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0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0E3CFB-BB1B-4B2A-ADF6-B1A4609854C4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81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EAA8-1A97-412E-935C-2E918F139579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6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0DF1-CA1F-4E36-8C65-C52A9896A8FB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73FD-197A-4AD6-8D60-38B6A76F0734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4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3949-07FA-4C7A-A990-D6D1043EED71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6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2DE8-6D13-4218-A974-D45AA7B6E4FF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B7D7-4BDA-4ABC-B31D-66201C69A314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5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E3F0A0B-291C-4112-A023-023C51AB2E85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46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9950" y="2194560"/>
            <a:ext cx="5418961" cy="1739347"/>
          </a:xfrm>
        </p:spPr>
        <p:txBody>
          <a:bodyPr>
            <a:normAutofit/>
          </a:bodyPr>
          <a:lstStyle/>
          <a:p>
            <a:r>
              <a:rPr lang="en-US" b="1"/>
              <a:t>MANATEE ATHLETICS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BDE4E-FFA3-44D5-BA0B-7575E2214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9950" y="3996250"/>
            <a:ext cx="5418962" cy="1942434"/>
          </a:xfrm>
        </p:spPr>
        <p:txBody>
          <a:bodyPr>
            <a:normAutofit/>
          </a:bodyPr>
          <a:lstStyle/>
          <a:p>
            <a:r>
              <a:rPr lang="en-US" b="1" dirty="0"/>
              <a:t> SPORTS ORIENTATION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32A8BD2C-0831-41E6-860D-CF50BDB5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ECF901-6DE5-44A2-9D0A-BF0658A2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9" r="14766" b="-1"/>
          <a:stretch/>
        </p:blipFill>
        <p:spPr>
          <a:xfrm>
            <a:off x="634275" y="598634"/>
            <a:ext cx="4851141" cy="5619286"/>
          </a:xfrm>
          <a:prstGeom prst="rect">
            <a:avLst/>
          </a:prstGeom>
        </p:spPr>
      </p:pic>
      <p:pic>
        <p:nvPicPr>
          <p:cNvPr id="6" name="Picture 5" descr="A picture containing grass, outdoor, player, person&#10;&#10;Description automatically generated">
            <a:extLst>
              <a:ext uri="{FF2B5EF4-FFF2-40B4-BE49-F238E27FC236}">
                <a16:creationId xmlns:a16="http://schemas.microsoft.com/office/drawing/2014/main" id="{09E7F094-462C-4564-8105-B4C3EED56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0"/>
            <a:ext cx="1847850" cy="2019300"/>
          </a:xfrm>
          <a:prstGeom prst="rect">
            <a:avLst/>
          </a:prstGeom>
        </p:spPr>
      </p:pic>
      <p:pic>
        <p:nvPicPr>
          <p:cNvPr id="8" name="Picture 7" descr="A picture containing person, athletic game, player, sport&#10;&#10;Description automatically generated">
            <a:extLst>
              <a:ext uri="{FF2B5EF4-FFF2-40B4-BE49-F238E27FC236}">
                <a16:creationId xmlns:a16="http://schemas.microsoft.com/office/drawing/2014/main" id="{D22CD758-9162-446A-A8E6-2EFDF7F0C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999" y="0"/>
            <a:ext cx="1676527" cy="2019300"/>
          </a:xfrm>
          <a:prstGeom prst="rect">
            <a:avLst/>
          </a:prstGeom>
        </p:spPr>
      </p:pic>
      <p:pic>
        <p:nvPicPr>
          <p:cNvPr id="11" name="Picture 10" descr="A group of women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1C43BA97-B458-4A9B-83BE-FC301E03F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999" y="0"/>
            <a:ext cx="2347121" cy="2019300"/>
          </a:xfrm>
          <a:prstGeom prst="rect">
            <a:avLst/>
          </a:prstGeom>
        </p:spPr>
      </p:pic>
      <p:pic>
        <p:nvPicPr>
          <p:cNvPr id="15" name="Picture 14" descr="A perso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95232F5C-E7F5-4138-AB92-78F1913BF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691" y="4714240"/>
            <a:ext cx="2069269" cy="2143760"/>
          </a:xfrm>
          <a:prstGeom prst="rect">
            <a:avLst/>
          </a:prstGeom>
        </p:spPr>
      </p:pic>
      <p:pic>
        <p:nvPicPr>
          <p:cNvPr id="17" name="Picture 16" descr="A pitch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1E59A11D-4D64-4030-8C47-FCC23E92F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8960" y="4714240"/>
            <a:ext cx="2155190" cy="2143760"/>
          </a:xfrm>
          <a:prstGeom prst="rect">
            <a:avLst/>
          </a:prstGeom>
        </p:spPr>
      </p:pic>
      <p:pic>
        <p:nvPicPr>
          <p:cNvPr id="20" name="Picture 19" descr="A picture containing person, sport, wrestling&#10;&#10;Description automatically generated">
            <a:extLst>
              <a:ext uri="{FF2B5EF4-FFF2-40B4-BE49-F238E27FC236}">
                <a16:creationId xmlns:a16="http://schemas.microsoft.com/office/drawing/2014/main" id="{B5C931A8-6BB9-4C1B-9D40-ED53A0CF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150" y="4714240"/>
            <a:ext cx="1847850" cy="21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6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A0224-9E4A-445A-8437-5BB9C23D8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FHSAA: EL-3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1653D-3B0E-4C4C-B999-CA3672DA7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5 PAGES TO THIS DOCUMENT</a:t>
            </a:r>
          </a:p>
          <a:p>
            <a:r>
              <a:rPr lang="en-US" dirty="0"/>
              <a:t>DOCUMENT MUST SAY REVISED 4/23 IN UPPER RIGHT CORNER</a:t>
            </a:r>
          </a:p>
          <a:p>
            <a:r>
              <a:rPr lang="en-US" dirty="0"/>
              <a:t>ALL PAGES MUST BE SIGNED AND DATED BY STUDENT ATHLETE</a:t>
            </a:r>
          </a:p>
          <a:p>
            <a:r>
              <a:rPr lang="en-US" dirty="0"/>
              <a:t>ALL PAGES MUST BE SIGNED AND DATED BY PARENT/GUARDIAN</a:t>
            </a:r>
          </a:p>
        </p:txBody>
      </p:sp>
    </p:spTree>
    <p:extLst>
      <p:ext uri="{BB962C8B-B14F-4D97-AF65-F5344CB8AC3E}">
        <p14:creationId xmlns:p14="http://schemas.microsoft.com/office/powerpoint/2010/main" val="219088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1AD1-70BE-4822-B9D5-1B5300C2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sz="7200" b="1" u="sng" dirty="0"/>
              <a:t>EL-3: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5B6CF-894E-444D-B4A5-B1D756CF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Page 1: CONSENT AND RELEASE FROM LIABILITY CERTIFICATE</a:t>
            </a:r>
          </a:p>
          <a:p>
            <a:r>
              <a:rPr lang="en-US" dirty="0"/>
              <a:t>Page 2: CONCUSSION</a:t>
            </a:r>
          </a:p>
          <a:p>
            <a:r>
              <a:rPr lang="en-US" dirty="0"/>
              <a:t>Page 3: SUDDEN CARDIAC ARREST</a:t>
            </a:r>
          </a:p>
          <a:p>
            <a:r>
              <a:rPr lang="en-US" dirty="0"/>
              <a:t>Page 4: HEAT ILLNESS</a:t>
            </a:r>
          </a:p>
          <a:p>
            <a:r>
              <a:rPr lang="en-US" dirty="0"/>
              <a:t>Page 5: 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124831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8DEA-C515-42DF-A074-D296A25A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b="1" u="sng" dirty="0"/>
              <a:t>Athletic participation fee</a:t>
            </a:r>
          </a:p>
        </p:txBody>
      </p:sp>
      <p:pic>
        <p:nvPicPr>
          <p:cNvPr id="8" name="Content Placeholder 7" descr="Text&#10;&#10;Description automatically generated with low confidence">
            <a:extLst>
              <a:ext uri="{FF2B5EF4-FFF2-40B4-BE49-F238E27FC236}">
                <a16:creationId xmlns:a16="http://schemas.microsoft.com/office/drawing/2014/main" id="{50C60651-BD1D-4D55-9472-B7A679B03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3032" y="2206949"/>
            <a:ext cx="3905451" cy="997001"/>
          </a:xfr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F0D06713-A739-4EBD-B911-8BCC89349D23}"/>
              </a:ext>
            </a:extLst>
          </p:cNvPr>
          <p:cNvSpPr/>
          <p:nvPr/>
        </p:nvSpPr>
        <p:spPr>
          <a:xfrm>
            <a:off x="4018326" y="2639555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2DA0CC-C916-49B5-86B7-905C1EAE2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525" y="3912481"/>
            <a:ext cx="5086611" cy="2305168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86A20E31-26BF-4B10-92A2-314886A110D5}"/>
              </a:ext>
            </a:extLst>
          </p:cNvPr>
          <p:cNvSpPr/>
          <p:nvPr/>
        </p:nvSpPr>
        <p:spPr>
          <a:xfrm>
            <a:off x="6929307" y="563740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2EABB-ADCE-4C9F-ACC6-E98A51427BEB}"/>
              </a:ext>
            </a:extLst>
          </p:cNvPr>
          <p:cNvSpPr txBox="1"/>
          <p:nvPr/>
        </p:nvSpPr>
        <p:spPr>
          <a:xfrm>
            <a:off x="369116" y="2432807"/>
            <a:ext cx="2642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VISIT MANATEE WEBSITE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CLICK ATHLETICS TAB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SCROLL TO BOTTOM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CLICK ON PARTICIPATION FEE LINK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0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8DEA-C515-42DF-A074-D296A25A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b="1" u="sng" dirty="0"/>
              <a:t>Paying participation fee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A0975BC-3B7A-40E4-A280-84B502728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504" y="1889635"/>
            <a:ext cx="2667137" cy="2635385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7D683F-3DD4-4044-BC8B-968C8F374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794" y="4796807"/>
            <a:ext cx="8426883" cy="1568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386847-D439-47ED-BB12-56B159F201FA}"/>
              </a:ext>
            </a:extLst>
          </p:cNvPr>
          <p:cNvSpPr txBox="1"/>
          <p:nvPr/>
        </p:nvSpPr>
        <p:spPr>
          <a:xfrm>
            <a:off x="411061" y="2021747"/>
            <a:ext cx="72564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CHOOSE APPROPRIATE SELECTION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CHOOSE FEE FROM DROP DOWN MENU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FOOTBALL- $75.00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ALL OTHER ACTIVITIES- $50.00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SPRING ONLY- $25.00</a:t>
            </a:r>
          </a:p>
        </p:txBody>
      </p:sp>
    </p:spTree>
    <p:extLst>
      <p:ext uri="{BB962C8B-B14F-4D97-AF65-F5344CB8AC3E}">
        <p14:creationId xmlns:p14="http://schemas.microsoft.com/office/powerpoint/2010/main" val="1291993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BBF4D-645D-4777-ABEE-8AC05BE38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Non-traditional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F07AC-D4F4-481A-9385-5A754F755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ARE ENROLLED AT A CHARTER SCHOOL, PLEASE SEE THE ATHLETIC DIRECTOR PRIOR TO BEGINNING A SPORT</a:t>
            </a:r>
          </a:p>
          <a:p>
            <a:r>
              <a:rPr lang="en-US" dirty="0"/>
              <a:t>IF YOU ARE A HOME SCHOOL STUDENT, PLEASE CONTACT THE ATHLETIC DIRECTOR PRIOR TO BEGINNING A SPORT</a:t>
            </a:r>
          </a:p>
          <a:p>
            <a:r>
              <a:rPr lang="en-US" dirty="0"/>
              <a:t>FLVS FLEX IS CONSIDERED A HOME SCHOOL PROGRAM</a:t>
            </a:r>
          </a:p>
          <a:p>
            <a:r>
              <a:rPr lang="en-US" dirty="0"/>
              <a:t>ALL NON-TRADITIONAL STUDENTS MUST COMPLETE ADDITIONAL PAPERWORK FOR THE FHSAA</a:t>
            </a:r>
          </a:p>
          <a:p>
            <a:r>
              <a:rPr lang="en-US" dirty="0"/>
              <a:t>ALL PAPERWORK CAN BE FOUND ON OUR WEBSITE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22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CD0D0-B03B-4948-BA55-EDB76F34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/>
              <a:t>Athletic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E8DF-9E0F-4482-B653-E86CC45C2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ATHLETIC TRAINER: BRIAN WATERS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ATHLETES NEED TO SEE TRAINER FIRST WHEN INJURED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TRAINER WILL REFER TO DOCTOR IF NEEDED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ALL ATHLETES MUST HAVE CLEARANCE FROM DOCTOR TO PARTICIPATE</a:t>
            </a:r>
          </a:p>
        </p:txBody>
      </p:sp>
    </p:spTree>
    <p:extLst>
      <p:ext uri="{BB962C8B-B14F-4D97-AF65-F5344CB8AC3E}">
        <p14:creationId xmlns:p14="http://schemas.microsoft.com/office/powerpoint/2010/main" val="299722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F002A-3AB2-4E6F-A4A1-F726272F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70" y="838646"/>
            <a:ext cx="3709991" cy="5180709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</a:rPr>
              <a:t>ELIGIBILITY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605A3-967D-44BC-A205-18895ADA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671" y="838647"/>
            <a:ext cx="5823328" cy="5180708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ALL ATHLETES MUST MAINTAIN AN UNWEIGHTED CUMULATIVE 2.0 GPA</a:t>
            </a:r>
          </a:p>
          <a:p>
            <a:r>
              <a:rPr lang="en-US" sz="2000" dirty="0">
                <a:solidFill>
                  <a:schemeClr val="tx2"/>
                </a:solidFill>
              </a:rPr>
              <a:t>GPA ON THE FIRST DAY OF EACH SEMESTER DETERMINES ELIGBILITY</a:t>
            </a:r>
          </a:p>
          <a:p>
            <a:r>
              <a:rPr lang="en-US" sz="2000" dirty="0">
                <a:solidFill>
                  <a:schemeClr val="tx2"/>
                </a:solidFill>
              </a:rPr>
              <a:t>SPEAK WITH COUNSELOR IF DOING CREDIT RECOVERY. ALL CREDIT RECOVERY MUST BE COMPLETED </a:t>
            </a:r>
            <a:r>
              <a:rPr lang="en-US" sz="3200" b="1" u="sng" dirty="0">
                <a:solidFill>
                  <a:schemeClr val="tx2"/>
                </a:solidFill>
              </a:rPr>
              <a:t>PRIOR </a:t>
            </a:r>
            <a:r>
              <a:rPr lang="en-US" sz="2000" dirty="0">
                <a:solidFill>
                  <a:schemeClr val="tx2"/>
                </a:solidFill>
              </a:rPr>
              <a:t>TO THE FIRST DAY OF SCHOOL.</a:t>
            </a:r>
          </a:p>
          <a:p>
            <a:r>
              <a:rPr lang="en-US" sz="2000" dirty="0">
                <a:solidFill>
                  <a:schemeClr val="tx2"/>
                </a:solidFill>
              </a:rPr>
              <a:t>ATTENDANCE IN SCHOOL IS MANDATORY TO ATTEND AN ATHLETIC EVENT</a:t>
            </a:r>
          </a:p>
          <a:p>
            <a:pPr lvl="5"/>
            <a:r>
              <a:rPr lang="en-US" sz="2000" dirty="0">
                <a:solidFill>
                  <a:schemeClr val="tx2"/>
                </a:solidFill>
              </a:rPr>
              <a:t>MUST BE IN ATTENDANCE FOR AT LEAST HALF OF THE SCHOOL DAY</a:t>
            </a:r>
          </a:p>
          <a:p>
            <a:pPr lvl="5"/>
            <a:r>
              <a:rPr lang="en-US" sz="2000" dirty="0">
                <a:solidFill>
                  <a:schemeClr val="tx2"/>
                </a:solidFill>
              </a:rPr>
              <a:t>ATHLETIC EVENT IS PRACTICE AND GAMES</a:t>
            </a:r>
          </a:p>
          <a:p>
            <a:pPr lvl="5"/>
            <a:r>
              <a:rPr lang="en-US" sz="2000" dirty="0">
                <a:solidFill>
                  <a:schemeClr val="tx2"/>
                </a:solidFill>
              </a:rPr>
              <a:t>ONLY DOCUMENTED ABSENCES ARE ACCEPTED FOR CONSIDERATION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06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002A-3AB2-4E6F-A4A1-F726272F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u="sng" dirty="0"/>
              <a:t>Athlete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605A3-967D-44BC-A205-18895ADAA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MANATEE HIGH SCHOOL EXPECTS THAT ALL ATHLETES REPRESENT THE FOLLOWING IN HIGH REGARD AT ALL TIMES: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FAMILY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SCHOOL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TEAM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TEAMMATES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ANY ACT THAT EMBARRASES THE TEAM, ATHLETIC DEPARTMENT, OR SCHOOL MAY RESULT IN A REMOVAL FROM ATHLETICS FOR UP TO 180 CALENDAR DAYS.</a:t>
            </a:r>
          </a:p>
          <a:p>
            <a:pPr marL="1577600" lvl="8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52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002A-3AB2-4E6F-A4A1-F726272F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/>
              <a:t>ATHLETIC SUSPENSIONS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D4984D-2952-4152-8D0B-C353C55BE843}"/>
              </a:ext>
            </a:extLst>
          </p:cNvPr>
          <p:cNvSpPr txBox="1"/>
          <p:nvPr/>
        </p:nvSpPr>
        <p:spPr>
          <a:xfrm>
            <a:off x="58723" y="1887523"/>
            <a:ext cx="121332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SCHOOL DISTRICT OF MANATEE COUNTY OPERATES A 180 DAY SUSPENSION FROM ATHLETICS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DRUG ISSUES ON OR OFF CAMPUS MAY RESULT IN AN AUTOMATIC 180 DAY SUSPENSION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ALL LEVEL 3 AND LEVEL 4 OFFENSES ON THE SCHOOL DISTRCIT OF MANATEE COUNTY DISCIPLINE MATRIX MAY RESULT IN A 180 DAY SUSPENSION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CRIMINAL CHARGES RESULT IN AUTOMATIC SUSPENSION UNTIL A RESULT IS REACHED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ANY ATHLETE CONVICTED OF A FELONY WILL BE REMOVED FROM ATHLETICS FOR THE DURATION OF THE ATHLETE’S HIGH SCHOOL CAREER</a:t>
            </a:r>
          </a:p>
        </p:txBody>
      </p:sp>
    </p:spTree>
    <p:extLst>
      <p:ext uri="{BB962C8B-B14F-4D97-AF65-F5344CB8AC3E}">
        <p14:creationId xmlns:p14="http://schemas.microsoft.com/office/powerpoint/2010/main" val="2616734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A05C-87B7-44CF-9E82-A6549ABE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/>
              <a:t>Coaching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C0234-E8E3-4FC0-A291-27B20C80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ENCOURAGE YOUR ATHLETE TO SPEAK WITH COACH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PLAYING TIME WILL NOT BE DISCUSSED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COACHING STRATEGY/PHILOSOPHY WILL NOT BE DISCUSSED</a:t>
            </a:r>
          </a:p>
        </p:txBody>
      </p:sp>
    </p:spTree>
    <p:extLst>
      <p:ext uri="{BB962C8B-B14F-4D97-AF65-F5344CB8AC3E}">
        <p14:creationId xmlns:p14="http://schemas.microsoft.com/office/powerpoint/2010/main" val="257233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2CCE-C435-464E-A19A-D4C606FD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u="sng"/>
              <a:t>ADMINISTRATION</a:t>
            </a:r>
          </a:p>
        </p:txBody>
      </p:sp>
      <p:pic>
        <p:nvPicPr>
          <p:cNvPr id="6" name="Picture 5" descr="A red and blue logo&#10;&#10;Description automatically generated with medium confidence">
            <a:extLst>
              <a:ext uri="{FF2B5EF4-FFF2-40B4-BE49-F238E27FC236}">
                <a16:creationId xmlns:a16="http://schemas.microsoft.com/office/drawing/2014/main" id="{3C17C89F-2194-4CD6-B760-5D35D970C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18" y="2120054"/>
            <a:ext cx="6130569" cy="30846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F4FA-F598-4962-B6AB-31A8BE72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9" y="2045110"/>
            <a:ext cx="3366999" cy="4172810"/>
          </a:xfrm>
        </p:spPr>
        <p:txBody>
          <a:bodyPr>
            <a:normAutofit/>
          </a:bodyPr>
          <a:lstStyle/>
          <a:p>
            <a:r>
              <a:rPr lang="en-US" sz="1800" b="1"/>
              <a:t>MRS. SHARON SCARBROUGH- PRINCIPAL</a:t>
            </a:r>
          </a:p>
          <a:p>
            <a:r>
              <a:rPr lang="en-US" sz="1800" b="1"/>
              <a:t>MS. DENISE BRIGG- ASSISTANT PRINCIPAL</a:t>
            </a:r>
          </a:p>
          <a:p>
            <a:r>
              <a:rPr lang="en-US" sz="1800" b="1"/>
              <a:t>MR. TRAVIS COCHRAN- ASSISTANT PRINCIPAL</a:t>
            </a:r>
          </a:p>
          <a:p>
            <a:r>
              <a:rPr lang="en-US" sz="1800" b="1"/>
              <a:t>MR. SHANE HALL- ASSISTANT PRINCIPAL</a:t>
            </a:r>
          </a:p>
        </p:txBody>
      </p:sp>
    </p:spTree>
    <p:extLst>
      <p:ext uri="{BB962C8B-B14F-4D97-AF65-F5344CB8AC3E}">
        <p14:creationId xmlns:p14="http://schemas.microsoft.com/office/powerpoint/2010/main" val="99068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F9D9-B19A-453C-88D0-8EAE6247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u="sng" dirty="0"/>
              <a:t>CHAIN OF COMMAND WITH 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F4354-2EDE-46A2-AE0A-9336E3C73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CONFERENCE WITH PLAYER AND COACH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CONFERENCE WITH PLAYER, PARENT AND COACH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CONFERENCE WITH PARENT, PLAYER, COACH, AND ATHLETIC DIRECTOR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CONFERENCE WITH PARENT, PLAYER, COACH, AD, AND PRINCIPAL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CONFERENCE WITH PARENT, PLAYER, COUNTY AD AND EXECUTIVE DIRECTOR FOR FINAL RULING</a:t>
            </a:r>
          </a:p>
        </p:txBody>
      </p:sp>
    </p:spTree>
    <p:extLst>
      <p:ext uri="{BB962C8B-B14F-4D97-AF65-F5344CB8AC3E}">
        <p14:creationId xmlns:p14="http://schemas.microsoft.com/office/powerpoint/2010/main" val="3797815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671C5-258C-4A80-8450-02AAE6F5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u="sng"/>
              <a:t>PARENT INVOLVEMENT</a:t>
            </a:r>
          </a:p>
        </p:txBody>
      </p:sp>
      <p:pic>
        <p:nvPicPr>
          <p:cNvPr id="5" name="Picture 4" descr="A picture containing text, logo, font, graphics&#10;&#10;Description automatically generated">
            <a:extLst>
              <a:ext uri="{FF2B5EF4-FFF2-40B4-BE49-F238E27FC236}">
                <a16:creationId xmlns:a16="http://schemas.microsoft.com/office/drawing/2014/main" id="{DB484786-1D4C-4CAC-9DC9-CDDFB4600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00" y="2120054"/>
            <a:ext cx="5208605" cy="4114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A4962-E9D7-470C-BCBB-DFBCF31D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9" y="2045110"/>
            <a:ext cx="3366999" cy="41728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</a:rPr>
              <a:t>SUPPORT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/>
              <a:t>GET INVOLVED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</a:rPr>
              <a:t>SUPPORT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/>
              <a:t>ENCOURAGE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1574362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5B2B-F8E6-4E94-A2D1-85B8CB978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6BA57-594D-4906-AC7D-7F043B233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QUESTIONS, PLEASE REACH OUT TO COACH BOWLING</a:t>
            </a:r>
          </a:p>
          <a:p>
            <a:r>
              <a:rPr lang="en-US" dirty="0"/>
              <a:t>PHONE- 941-714-7300 EXT 71923</a:t>
            </a:r>
          </a:p>
          <a:p>
            <a:r>
              <a:rPr lang="en-US" dirty="0"/>
              <a:t>EMAIL- BOWLINGM@MANATEESCHOOLS.NET</a:t>
            </a:r>
          </a:p>
        </p:txBody>
      </p:sp>
    </p:spTree>
    <p:extLst>
      <p:ext uri="{BB962C8B-B14F-4D97-AF65-F5344CB8AC3E}">
        <p14:creationId xmlns:p14="http://schemas.microsoft.com/office/powerpoint/2010/main" val="1683542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5F2E-1BCC-4DBD-BD19-DBB4DFB0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/>
              <a:t>ATHLETIC DIRECTOR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281F4-EB97-4F13-88AD-A1DB7B094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MR. MATT BOWLING</a:t>
            </a:r>
          </a:p>
          <a:p>
            <a:r>
              <a:rPr lang="en-US"/>
              <a:t>941-714-7300 EXT 71923</a:t>
            </a:r>
          </a:p>
          <a:p>
            <a:r>
              <a:rPr lang="en-US"/>
              <a:t>BOWLINGM@MANATEESCHOOLS.NET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9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99716-5DE3-4232-B137-A24FA9D80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70" y="838646"/>
            <a:ext cx="3709991" cy="5180709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</a:rPr>
              <a:t>MHS SPORTS PROGRAMS</a:t>
            </a:r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36FFC-AC9F-48B2-9DF5-F267C1047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671" y="838647"/>
            <a:ext cx="5823328" cy="518070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ALL SPORTS OPERATE UNDER THE GOVERNANCE OF THE FLORIDA HIGH SCHOOL ATHLETIC ASSOCIATION (FHSAA)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MANATEE HIGH OFFERS 26 COMPETITIVE ATHLETIC TEAMS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VARSITY AND JUNIOR VARSITY LEVELS OFFERED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MHS COMPETES IN THREE SPORT SEASONS:</a:t>
            </a:r>
          </a:p>
          <a:p>
            <a:pPr lvl="3"/>
            <a:r>
              <a:rPr lang="en-US" sz="2800" b="1" dirty="0">
                <a:solidFill>
                  <a:srgbClr val="FF0000"/>
                </a:solidFill>
              </a:rPr>
              <a:t>FALL</a:t>
            </a:r>
          </a:p>
          <a:p>
            <a:pPr lvl="3"/>
            <a:r>
              <a:rPr lang="en-US" sz="2800" b="1" dirty="0">
                <a:solidFill>
                  <a:srgbClr val="FF0000"/>
                </a:solidFill>
              </a:rPr>
              <a:t>WINTER</a:t>
            </a:r>
          </a:p>
          <a:p>
            <a:pPr lvl="3"/>
            <a:r>
              <a:rPr lang="en-US" sz="2800" b="1" dirty="0">
                <a:solidFill>
                  <a:srgbClr val="FF0000"/>
                </a:solidFill>
              </a:rPr>
              <a:t>SPRING</a:t>
            </a:r>
          </a:p>
          <a:p>
            <a:pPr lvl="3"/>
            <a:endParaRPr lang="en-US" sz="2000" dirty="0">
              <a:solidFill>
                <a:schemeClr val="tx2"/>
              </a:solidFill>
            </a:endParaRPr>
          </a:p>
          <a:p>
            <a:pPr lvl="3"/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38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A457F22-2034-4200-B6E4-5B8372AA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63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DA7986-F4F5-4F92-94A3-343B2D72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6981"/>
            <a:ext cx="4686300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7C6C0-2B27-4571-8580-9B765211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/>
          </a:bodyPr>
          <a:lstStyle/>
          <a:p>
            <a:r>
              <a:rPr lang="en-US" b="1" u="sng">
                <a:solidFill>
                  <a:schemeClr val="tx2"/>
                </a:solidFill>
              </a:rPr>
              <a:t>FALL SPORTS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4869DF-10F0-63F0-B100-00264BF70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77" y="2011680"/>
            <a:ext cx="3676678" cy="42062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Boys XC: Krista </a:t>
            </a:r>
            <a:r>
              <a:rPr lang="en-US" dirty="0" err="1">
                <a:solidFill>
                  <a:schemeClr val="bg1"/>
                </a:solidFill>
              </a:rPr>
              <a:t>Latessa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Girls XC: Krista </a:t>
            </a:r>
            <a:r>
              <a:rPr lang="en-US" dirty="0" err="1">
                <a:solidFill>
                  <a:schemeClr val="bg1"/>
                </a:solidFill>
              </a:rPr>
              <a:t>Latessa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Football: Jacquez Green</a:t>
            </a:r>
          </a:p>
          <a:p>
            <a:r>
              <a:rPr lang="en-US" dirty="0">
                <a:solidFill>
                  <a:schemeClr val="bg1"/>
                </a:solidFill>
              </a:rPr>
              <a:t>Boys Golf: Charlie Gage</a:t>
            </a:r>
          </a:p>
          <a:p>
            <a:r>
              <a:rPr lang="en-US" dirty="0">
                <a:solidFill>
                  <a:schemeClr val="bg1"/>
                </a:solidFill>
              </a:rPr>
              <a:t>Girls Golf: Daniella </a:t>
            </a:r>
            <a:r>
              <a:rPr lang="en-US" dirty="0" err="1">
                <a:solidFill>
                  <a:schemeClr val="bg1"/>
                </a:solidFill>
              </a:rPr>
              <a:t>Gordic-Ronderos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Swimming: Michelle Armer</a:t>
            </a:r>
          </a:p>
          <a:p>
            <a:r>
              <a:rPr lang="en-US" dirty="0">
                <a:solidFill>
                  <a:schemeClr val="bg1"/>
                </a:solidFill>
              </a:rPr>
              <a:t>Volleyball: Tony </a:t>
            </a:r>
            <a:r>
              <a:rPr lang="en-US" dirty="0" err="1">
                <a:solidFill>
                  <a:schemeClr val="bg1"/>
                </a:solidFill>
              </a:rPr>
              <a:t>Cothron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8E76FD-76EE-4DE6-BBA4-EEA6E4B9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748DFFE-9A3B-43F5-9B65-E708BD87ED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525953"/>
              </p:ext>
            </p:extLst>
          </p:nvPr>
        </p:nvGraphicFramePr>
        <p:xfrm>
          <a:off x="5325560" y="935869"/>
          <a:ext cx="6157220" cy="494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147">
                  <a:extLst>
                    <a:ext uri="{9D8B030D-6E8A-4147-A177-3AD203B41FA5}">
                      <a16:colId xmlns:a16="http://schemas.microsoft.com/office/drawing/2014/main" val="2536032189"/>
                    </a:ext>
                  </a:extLst>
                </a:gridCol>
                <a:gridCol w="3292073">
                  <a:extLst>
                    <a:ext uri="{9D8B030D-6E8A-4147-A177-3AD203B41FA5}">
                      <a16:colId xmlns:a16="http://schemas.microsoft.com/office/drawing/2014/main" val="1522720659"/>
                    </a:ext>
                  </a:extLst>
                </a:gridCol>
              </a:tblGrid>
              <a:tr h="720114">
                <a:tc>
                  <a:txBody>
                    <a:bodyPr/>
                    <a:lstStyle/>
                    <a:p>
                      <a:r>
                        <a:rPr lang="en-US" sz="3300"/>
                        <a:t>BOYS</a:t>
                      </a:r>
                    </a:p>
                  </a:txBody>
                  <a:tcPr marL="170770" marR="170770" marT="85385" marB="85385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GIRLS</a:t>
                      </a:r>
                    </a:p>
                  </a:txBody>
                  <a:tcPr marL="170770" marR="170770" marT="85385" marB="85385"/>
                </a:tc>
                <a:extLst>
                  <a:ext uri="{0D108BD9-81ED-4DB2-BD59-A6C34878D82A}">
                    <a16:rowId xmlns:a16="http://schemas.microsoft.com/office/drawing/2014/main" val="199950285"/>
                  </a:ext>
                </a:extLst>
              </a:tr>
              <a:tr h="1223034">
                <a:tc>
                  <a:txBody>
                    <a:bodyPr/>
                    <a:lstStyle/>
                    <a:p>
                      <a:r>
                        <a:rPr lang="en-US" sz="3300"/>
                        <a:t>CROSS COUNTRY</a:t>
                      </a:r>
                    </a:p>
                  </a:txBody>
                  <a:tcPr marL="170770" marR="170770" marT="85385" marB="85385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CROSS COUNTRY</a:t>
                      </a:r>
                    </a:p>
                  </a:txBody>
                  <a:tcPr marL="170770" marR="170770" marT="85385" marB="85385"/>
                </a:tc>
                <a:extLst>
                  <a:ext uri="{0D108BD9-81ED-4DB2-BD59-A6C34878D82A}">
                    <a16:rowId xmlns:a16="http://schemas.microsoft.com/office/drawing/2014/main" val="4018223748"/>
                  </a:ext>
                </a:extLst>
              </a:tr>
              <a:tr h="720114">
                <a:tc>
                  <a:txBody>
                    <a:bodyPr/>
                    <a:lstStyle/>
                    <a:p>
                      <a:r>
                        <a:rPr lang="en-US" sz="3300"/>
                        <a:t>FOOTBALL</a:t>
                      </a:r>
                    </a:p>
                  </a:txBody>
                  <a:tcPr marL="170770" marR="170770" marT="85385" marB="85385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GOLF</a:t>
                      </a:r>
                    </a:p>
                  </a:txBody>
                  <a:tcPr marL="170770" marR="170770" marT="85385" marB="85385"/>
                </a:tc>
                <a:extLst>
                  <a:ext uri="{0D108BD9-81ED-4DB2-BD59-A6C34878D82A}">
                    <a16:rowId xmlns:a16="http://schemas.microsoft.com/office/drawing/2014/main" val="3022172805"/>
                  </a:ext>
                </a:extLst>
              </a:tr>
              <a:tr h="720114">
                <a:tc>
                  <a:txBody>
                    <a:bodyPr/>
                    <a:lstStyle/>
                    <a:p>
                      <a:r>
                        <a:rPr lang="en-US" sz="3300"/>
                        <a:t>GOLF</a:t>
                      </a:r>
                    </a:p>
                  </a:txBody>
                  <a:tcPr marL="170770" marR="170770" marT="85385" marB="85385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SWIMMING</a:t>
                      </a:r>
                    </a:p>
                  </a:txBody>
                  <a:tcPr marL="170770" marR="170770" marT="85385" marB="85385"/>
                </a:tc>
                <a:extLst>
                  <a:ext uri="{0D108BD9-81ED-4DB2-BD59-A6C34878D82A}">
                    <a16:rowId xmlns:a16="http://schemas.microsoft.com/office/drawing/2014/main" val="3689429923"/>
                  </a:ext>
                </a:extLst>
              </a:tr>
              <a:tr h="720114">
                <a:tc>
                  <a:txBody>
                    <a:bodyPr/>
                    <a:lstStyle/>
                    <a:p>
                      <a:r>
                        <a:rPr lang="en-US" sz="3300"/>
                        <a:t>SWIMMING</a:t>
                      </a:r>
                    </a:p>
                  </a:txBody>
                  <a:tcPr marL="170770" marR="170770" marT="85385" marB="85385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VOLLEYBALL</a:t>
                      </a:r>
                    </a:p>
                  </a:txBody>
                  <a:tcPr marL="170770" marR="170770" marT="85385" marB="85385"/>
                </a:tc>
                <a:extLst>
                  <a:ext uri="{0D108BD9-81ED-4DB2-BD59-A6C34878D82A}">
                    <a16:rowId xmlns:a16="http://schemas.microsoft.com/office/drawing/2014/main" val="94763664"/>
                  </a:ext>
                </a:extLst>
              </a:tr>
              <a:tr h="841330">
                <a:tc>
                  <a:txBody>
                    <a:bodyPr/>
                    <a:lstStyle/>
                    <a:p>
                      <a:endParaRPr lang="en-US" sz="3300"/>
                    </a:p>
                  </a:txBody>
                  <a:tcPr marL="170770" marR="170770" marT="85385" marB="85385"/>
                </a:tc>
                <a:tc>
                  <a:txBody>
                    <a:bodyPr/>
                    <a:lstStyle/>
                    <a:p>
                      <a:endParaRPr lang="en-US" sz="3300"/>
                    </a:p>
                  </a:txBody>
                  <a:tcPr marL="170770" marR="170770" marT="85385" marB="85385"/>
                </a:tc>
                <a:extLst>
                  <a:ext uri="{0D108BD9-81ED-4DB2-BD59-A6C34878D82A}">
                    <a16:rowId xmlns:a16="http://schemas.microsoft.com/office/drawing/2014/main" val="1680976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25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457F22-2034-4200-B6E4-5B8372AA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63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DA7986-F4F5-4F92-94A3-343B2D72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6981"/>
            <a:ext cx="4686300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B1BB5-B72A-4A6A-A86A-9FB976AE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/>
          </a:bodyPr>
          <a:lstStyle/>
          <a:p>
            <a:r>
              <a:rPr lang="en-US" b="1" u="sng">
                <a:solidFill>
                  <a:schemeClr val="tx2"/>
                </a:solidFill>
              </a:rPr>
              <a:t>WINTER SPORTS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2FCA8F-B61C-8159-E5D4-57165A11A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77" y="2011680"/>
            <a:ext cx="3676678" cy="4206240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Boys Basketball: Mike Alderson</a:t>
            </a:r>
          </a:p>
          <a:p>
            <a:r>
              <a:rPr lang="en-US" sz="1900" dirty="0">
                <a:solidFill>
                  <a:schemeClr val="bg1"/>
                </a:solidFill>
              </a:rPr>
              <a:t>Girls Basketball: </a:t>
            </a:r>
            <a:r>
              <a:rPr lang="en-US" sz="1900" dirty="0" err="1">
                <a:solidFill>
                  <a:schemeClr val="bg1"/>
                </a:solidFill>
              </a:rPr>
              <a:t>Latece</a:t>
            </a:r>
            <a:r>
              <a:rPr lang="en-US" sz="1900" dirty="0">
                <a:solidFill>
                  <a:schemeClr val="bg1"/>
                </a:solidFill>
              </a:rPr>
              <a:t> Luther</a:t>
            </a:r>
          </a:p>
          <a:p>
            <a:r>
              <a:rPr lang="en-US" sz="1900" dirty="0">
                <a:solidFill>
                  <a:schemeClr val="bg1"/>
                </a:solidFill>
              </a:rPr>
              <a:t>Cheerleading: Giovanna </a:t>
            </a:r>
            <a:r>
              <a:rPr lang="en-US" sz="1900" dirty="0" err="1">
                <a:solidFill>
                  <a:schemeClr val="bg1"/>
                </a:solidFill>
              </a:rPr>
              <a:t>Scialdone</a:t>
            </a:r>
            <a:endParaRPr lang="en-US" sz="1900" dirty="0">
              <a:solidFill>
                <a:schemeClr val="bg1"/>
              </a:solidFill>
            </a:endParaRPr>
          </a:p>
          <a:p>
            <a:r>
              <a:rPr lang="en-US" sz="1900" dirty="0">
                <a:solidFill>
                  <a:schemeClr val="bg1"/>
                </a:solidFill>
              </a:rPr>
              <a:t>Boys Soccer: TBD</a:t>
            </a:r>
          </a:p>
          <a:p>
            <a:r>
              <a:rPr lang="en-US" sz="1900" dirty="0">
                <a:solidFill>
                  <a:schemeClr val="bg1"/>
                </a:solidFill>
              </a:rPr>
              <a:t>Girls Soccer: Jeff </a:t>
            </a:r>
            <a:r>
              <a:rPr lang="en-US" sz="1900" dirty="0" err="1">
                <a:solidFill>
                  <a:schemeClr val="bg1"/>
                </a:solidFill>
              </a:rPr>
              <a:t>Wandel</a:t>
            </a:r>
            <a:endParaRPr lang="en-US" sz="1900" dirty="0">
              <a:solidFill>
                <a:schemeClr val="bg1"/>
              </a:solidFill>
            </a:endParaRPr>
          </a:p>
          <a:p>
            <a:r>
              <a:rPr lang="en-US" sz="1900" dirty="0">
                <a:solidFill>
                  <a:schemeClr val="bg1"/>
                </a:solidFill>
              </a:rPr>
              <a:t>Girls Weightlifting: Rich Lansky</a:t>
            </a:r>
          </a:p>
          <a:p>
            <a:r>
              <a:rPr lang="en-US" sz="1900" dirty="0">
                <a:solidFill>
                  <a:schemeClr val="bg1"/>
                </a:solidFill>
              </a:rPr>
              <a:t>Boys Wrestling: Andrew </a:t>
            </a:r>
            <a:r>
              <a:rPr lang="en-US" sz="1900" dirty="0" err="1">
                <a:solidFill>
                  <a:schemeClr val="bg1"/>
                </a:solidFill>
              </a:rPr>
              <a:t>Gugliemini</a:t>
            </a:r>
            <a:endParaRPr lang="en-US" sz="1900" dirty="0">
              <a:solidFill>
                <a:schemeClr val="bg1"/>
              </a:solidFill>
            </a:endParaRPr>
          </a:p>
          <a:p>
            <a:r>
              <a:rPr lang="en-US" sz="1900" dirty="0">
                <a:solidFill>
                  <a:schemeClr val="bg1"/>
                </a:solidFill>
              </a:rPr>
              <a:t>Girls Wrestling: Andrew </a:t>
            </a:r>
            <a:r>
              <a:rPr lang="en-US" sz="1900" dirty="0" err="1">
                <a:solidFill>
                  <a:schemeClr val="bg1"/>
                </a:solidFill>
              </a:rPr>
              <a:t>Gugliemini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8E76FD-76EE-4DE6-BBA4-EEA6E4B9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3EC2A70E-263D-4624-8E38-B53038B05B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904898"/>
              </p:ext>
            </p:extLst>
          </p:nvPr>
        </p:nvGraphicFramePr>
        <p:xfrm>
          <a:off x="5262368" y="1496433"/>
          <a:ext cx="6283602" cy="3823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1801">
                  <a:extLst>
                    <a:ext uri="{9D8B030D-6E8A-4147-A177-3AD203B41FA5}">
                      <a16:colId xmlns:a16="http://schemas.microsoft.com/office/drawing/2014/main" val="2644139452"/>
                    </a:ext>
                  </a:extLst>
                </a:gridCol>
                <a:gridCol w="3141801">
                  <a:extLst>
                    <a:ext uri="{9D8B030D-6E8A-4147-A177-3AD203B41FA5}">
                      <a16:colId xmlns:a16="http://schemas.microsoft.com/office/drawing/2014/main" val="3274854267"/>
                    </a:ext>
                  </a:extLst>
                </a:gridCol>
              </a:tblGrid>
              <a:tr h="671690">
                <a:tc>
                  <a:txBody>
                    <a:bodyPr/>
                    <a:lstStyle/>
                    <a:p>
                      <a:r>
                        <a:rPr lang="en-US" sz="3100"/>
                        <a:t>BOYS</a:t>
                      </a:r>
                    </a:p>
                  </a:txBody>
                  <a:tcPr marL="157901" marR="157901" marT="78951" marB="78951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GIRLS</a:t>
                      </a:r>
                    </a:p>
                  </a:txBody>
                  <a:tcPr marL="157901" marR="157901" marT="78951" marB="78951"/>
                </a:tc>
                <a:extLst>
                  <a:ext uri="{0D108BD9-81ED-4DB2-BD59-A6C34878D82A}">
                    <a16:rowId xmlns:a16="http://schemas.microsoft.com/office/drawing/2014/main" val="2530186954"/>
                  </a:ext>
                </a:extLst>
              </a:tr>
              <a:tr h="671690">
                <a:tc>
                  <a:txBody>
                    <a:bodyPr/>
                    <a:lstStyle/>
                    <a:p>
                      <a:r>
                        <a:rPr lang="en-US" sz="3100"/>
                        <a:t>BASKETBALL</a:t>
                      </a:r>
                    </a:p>
                  </a:txBody>
                  <a:tcPr marL="157901" marR="157901" marT="78951" marB="78951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BASKETBALL</a:t>
                      </a:r>
                    </a:p>
                  </a:txBody>
                  <a:tcPr marL="157901" marR="157901" marT="78951" marB="78951"/>
                </a:tc>
                <a:extLst>
                  <a:ext uri="{0D108BD9-81ED-4DB2-BD59-A6C34878D82A}">
                    <a16:rowId xmlns:a16="http://schemas.microsoft.com/office/drawing/2014/main" val="3569557404"/>
                  </a:ext>
                </a:extLst>
              </a:tr>
              <a:tr h="1136931">
                <a:tc>
                  <a:txBody>
                    <a:bodyPr/>
                    <a:lstStyle/>
                    <a:p>
                      <a:r>
                        <a:rPr lang="en-US" sz="3100"/>
                        <a:t>COMPETITIVE CHEER</a:t>
                      </a:r>
                    </a:p>
                  </a:txBody>
                  <a:tcPr marL="157901" marR="157901" marT="78951" marB="78951"/>
                </a:tc>
                <a:tc>
                  <a:txBody>
                    <a:bodyPr/>
                    <a:lstStyle/>
                    <a:p>
                      <a:r>
                        <a:rPr lang="en-US" sz="3100" dirty="0"/>
                        <a:t>COMPETITIVE CHEER</a:t>
                      </a:r>
                    </a:p>
                  </a:txBody>
                  <a:tcPr marL="157901" marR="157901" marT="78951" marB="78951"/>
                </a:tc>
                <a:extLst>
                  <a:ext uri="{0D108BD9-81ED-4DB2-BD59-A6C34878D82A}">
                    <a16:rowId xmlns:a16="http://schemas.microsoft.com/office/drawing/2014/main" val="814931819"/>
                  </a:ext>
                </a:extLst>
              </a:tr>
              <a:tr h="671690">
                <a:tc>
                  <a:txBody>
                    <a:bodyPr/>
                    <a:lstStyle/>
                    <a:p>
                      <a:r>
                        <a:rPr lang="en-US" sz="3100"/>
                        <a:t>SOCCER</a:t>
                      </a:r>
                    </a:p>
                  </a:txBody>
                  <a:tcPr marL="157901" marR="157901" marT="78951" marB="78951"/>
                </a:tc>
                <a:tc>
                  <a:txBody>
                    <a:bodyPr/>
                    <a:lstStyle/>
                    <a:p>
                      <a:r>
                        <a:rPr lang="en-US" sz="3100" dirty="0"/>
                        <a:t>SOCCER</a:t>
                      </a:r>
                    </a:p>
                  </a:txBody>
                  <a:tcPr marL="157901" marR="157901" marT="78951" marB="78951"/>
                </a:tc>
                <a:extLst>
                  <a:ext uri="{0D108BD9-81ED-4DB2-BD59-A6C34878D82A}">
                    <a16:rowId xmlns:a16="http://schemas.microsoft.com/office/drawing/2014/main" val="1899826092"/>
                  </a:ext>
                </a:extLst>
              </a:tr>
              <a:tr h="671690">
                <a:tc>
                  <a:txBody>
                    <a:bodyPr/>
                    <a:lstStyle/>
                    <a:p>
                      <a:r>
                        <a:rPr lang="en-US" sz="3100"/>
                        <a:t>WRESTLING</a:t>
                      </a:r>
                    </a:p>
                  </a:txBody>
                  <a:tcPr marL="157901" marR="157901" marT="78951" marB="78951"/>
                </a:tc>
                <a:tc>
                  <a:txBody>
                    <a:bodyPr/>
                    <a:lstStyle/>
                    <a:p>
                      <a:r>
                        <a:rPr lang="en-US" sz="3100" dirty="0"/>
                        <a:t>WRESTLING</a:t>
                      </a:r>
                    </a:p>
                  </a:txBody>
                  <a:tcPr marL="157901" marR="157901" marT="78951" marB="78951"/>
                </a:tc>
                <a:extLst>
                  <a:ext uri="{0D108BD9-81ED-4DB2-BD59-A6C34878D82A}">
                    <a16:rowId xmlns:a16="http://schemas.microsoft.com/office/drawing/2014/main" val="42273578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FA021DA-66F0-437F-B5A4-C659A874164C}"/>
              </a:ext>
            </a:extLst>
          </p:cNvPr>
          <p:cNvSpPr txBox="1"/>
          <p:nvPr/>
        </p:nvSpPr>
        <p:spPr>
          <a:xfrm>
            <a:off x="8524068" y="5320124"/>
            <a:ext cx="308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WEIGHTLIFTING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EE821C-AF1A-47A7-84CD-9E429E136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603358"/>
              </p:ext>
            </p:extLst>
          </p:nvPr>
        </p:nvGraphicFramePr>
        <p:xfrm>
          <a:off x="8403956" y="5308169"/>
          <a:ext cx="3142014" cy="600560"/>
        </p:xfrm>
        <a:graphic>
          <a:graphicData uri="http://schemas.openxmlformats.org/drawingml/2006/table">
            <a:tbl>
              <a:tblPr/>
              <a:tblGrid>
                <a:gridCol w="3142014">
                  <a:extLst>
                    <a:ext uri="{9D8B030D-6E8A-4147-A177-3AD203B41FA5}">
                      <a16:colId xmlns:a16="http://schemas.microsoft.com/office/drawing/2014/main" val="2360474059"/>
                    </a:ext>
                  </a:extLst>
                </a:gridCol>
              </a:tblGrid>
              <a:tr h="600560">
                <a:tc>
                  <a:txBody>
                    <a:bodyPr/>
                    <a:lstStyle/>
                    <a:p>
                      <a:r>
                        <a:rPr lang="en-US" sz="3200" dirty="0"/>
                        <a:t>WEIGHTLIFTING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39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949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A457F22-2034-4200-B6E4-5B8372AA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63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DA7986-F4F5-4F92-94A3-343B2D72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6981"/>
            <a:ext cx="4686300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197C8-5C88-434F-A50B-338BB4F8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tx2"/>
                </a:solidFill>
              </a:rPr>
              <a:t>SPRING SPORTS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2B00BE-1ACB-7A34-321D-46729E9D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77" y="2011680"/>
            <a:ext cx="3676678" cy="4206240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Baseball: Nolan Neiman</a:t>
            </a:r>
          </a:p>
          <a:p>
            <a:r>
              <a:rPr lang="en-US" sz="1500" dirty="0">
                <a:solidFill>
                  <a:schemeClr val="bg1"/>
                </a:solidFill>
              </a:rPr>
              <a:t>Beach Volleyball: TBD</a:t>
            </a:r>
          </a:p>
          <a:p>
            <a:r>
              <a:rPr lang="en-US" sz="1500" dirty="0">
                <a:solidFill>
                  <a:schemeClr val="bg1"/>
                </a:solidFill>
              </a:rPr>
              <a:t>Flag Football: John Johnson</a:t>
            </a:r>
          </a:p>
          <a:p>
            <a:r>
              <a:rPr lang="en-US" sz="1500" dirty="0">
                <a:solidFill>
                  <a:schemeClr val="bg1"/>
                </a:solidFill>
              </a:rPr>
              <a:t>Boys Lacrosse: Neil Roche</a:t>
            </a:r>
          </a:p>
          <a:p>
            <a:r>
              <a:rPr lang="en-US" sz="1500" dirty="0">
                <a:solidFill>
                  <a:schemeClr val="bg1"/>
                </a:solidFill>
              </a:rPr>
              <a:t>Girls Lacrosse: Jeff McGuigan</a:t>
            </a:r>
          </a:p>
          <a:p>
            <a:r>
              <a:rPr lang="en-US" sz="1500" dirty="0">
                <a:solidFill>
                  <a:schemeClr val="bg1"/>
                </a:solidFill>
              </a:rPr>
              <a:t>Softball: Krista </a:t>
            </a:r>
            <a:r>
              <a:rPr lang="en-US" sz="1500" dirty="0" err="1">
                <a:solidFill>
                  <a:schemeClr val="bg1"/>
                </a:solidFill>
              </a:rPr>
              <a:t>Latessa</a:t>
            </a:r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Boys Tennis: Alan Johnson</a:t>
            </a:r>
          </a:p>
          <a:p>
            <a:r>
              <a:rPr lang="en-US" sz="1500" dirty="0">
                <a:solidFill>
                  <a:schemeClr val="bg1"/>
                </a:solidFill>
              </a:rPr>
              <a:t>Girls Tennis: Alan Johnson</a:t>
            </a:r>
          </a:p>
          <a:p>
            <a:r>
              <a:rPr lang="en-US" sz="1500" dirty="0">
                <a:solidFill>
                  <a:schemeClr val="bg1"/>
                </a:solidFill>
              </a:rPr>
              <a:t>Boys Track and Field: Domonique Dunbar</a:t>
            </a:r>
          </a:p>
          <a:p>
            <a:r>
              <a:rPr lang="en-US" sz="1500" dirty="0">
                <a:solidFill>
                  <a:schemeClr val="bg1"/>
                </a:solidFill>
              </a:rPr>
              <a:t>Girls Track and Field: </a:t>
            </a:r>
            <a:r>
              <a:rPr lang="en-US" sz="1500" dirty="0" err="1">
                <a:solidFill>
                  <a:schemeClr val="bg1"/>
                </a:solidFill>
              </a:rPr>
              <a:t>Kavious</a:t>
            </a:r>
            <a:r>
              <a:rPr lang="en-US" sz="1500" dirty="0">
                <a:solidFill>
                  <a:schemeClr val="bg1"/>
                </a:solidFill>
              </a:rPr>
              <a:t> Price</a:t>
            </a:r>
          </a:p>
          <a:p>
            <a:r>
              <a:rPr lang="en-US" sz="1500" dirty="0">
                <a:solidFill>
                  <a:schemeClr val="bg1"/>
                </a:solidFill>
              </a:rPr>
              <a:t>Boys Weightlifting: Rich Lansky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8E76FD-76EE-4DE6-BBA4-EEA6E4B9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2C537DC3-9B41-4155-9356-0869261FE3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705191"/>
              </p:ext>
            </p:extLst>
          </p:nvPr>
        </p:nvGraphicFramePr>
        <p:xfrm>
          <a:off x="5262368" y="703057"/>
          <a:ext cx="6283603" cy="5410444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2978357">
                  <a:extLst>
                    <a:ext uri="{9D8B030D-6E8A-4147-A177-3AD203B41FA5}">
                      <a16:colId xmlns:a16="http://schemas.microsoft.com/office/drawing/2014/main" val="1035179947"/>
                    </a:ext>
                  </a:extLst>
                </a:gridCol>
                <a:gridCol w="3305246">
                  <a:extLst>
                    <a:ext uri="{9D8B030D-6E8A-4147-A177-3AD203B41FA5}">
                      <a16:colId xmlns:a16="http://schemas.microsoft.com/office/drawing/2014/main" val="3204172577"/>
                    </a:ext>
                  </a:extLst>
                </a:gridCol>
              </a:tblGrid>
              <a:tr h="668245">
                <a:tc>
                  <a:txBody>
                    <a:bodyPr/>
                    <a:lstStyle/>
                    <a:p>
                      <a:r>
                        <a:rPr lang="en-US" sz="2200" b="0" cap="none" spc="0">
                          <a:solidFill>
                            <a:schemeClr val="bg1"/>
                          </a:solidFill>
                        </a:rPr>
                        <a:t>BOYS</a:t>
                      </a:r>
                    </a:p>
                  </a:txBody>
                  <a:tcPr marL="185435" marR="142643" marT="142643" marB="142643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cap="none" spc="0">
                          <a:solidFill>
                            <a:schemeClr val="bg1"/>
                          </a:solidFill>
                        </a:rPr>
                        <a:t>GIRLS</a:t>
                      </a:r>
                    </a:p>
                  </a:txBody>
                  <a:tcPr marL="185435" marR="142643" marT="142643" marB="14264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730412"/>
                  </a:ext>
                </a:extLst>
              </a:tr>
              <a:tr h="668245"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BASEBALL</a:t>
                      </a:r>
                    </a:p>
                  </a:txBody>
                  <a:tcPr marL="185435" marR="142643" marT="142643" marB="142643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BEACH VOLLEYBALL</a:t>
                      </a:r>
                    </a:p>
                  </a:txBody>
                  <a:tcPr marL="185435" marR="142643" marT="142643" marB="142643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20698"/>
                  </a:ext>
                </a:extLst>
              </a:tr>
              <a:tr h="668245"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LACROSSE</a:t>
                      </a:r>
                    </a:p>
                  </a:txBody>
                  <a:tcPr marL="185435" marR="142643" marT="142643" marB="142643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FLAG FOOTBALL</a:t>
                      </a:r>
                    </a:p>
                  </a:txBody>
                  <a:tcPr marL="185435" marR="142643" marT="142643" marB="142643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032400"/>
                  </a:ext>
                </a:extLst>
              </a:tr>
              <a:tr h="668245"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TENNIS</a:t>
                      </a:r>
                    </a:p>
                  </a:txBody>
                  <a:tcPr marL="185435" marR="142643" marT="142643" marB="142643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LACROSSE</a:t>
                      </a:r>
                    </a:p>
                  </a:txBody>
                  <a:tcPr marL="185435" marR="142643" marT="142643" marB="142643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67971"/>
                  </a:ext>
                </a:extLst>
              </a:tr>
              <a:tr h="668245"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TRACK AND FIELD</a:t>
                      </a:r>
                    </a:p>
                  </a:txBody>
                  <a:tcPr marL="185435" marR="142643" marT="142643" marB="142643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SOFTBALL</a:t>
                      </a:r>
                    </a:p>
                  </a:txBody>
                  <a:tcPr marL="185435" marR="142643" marT="142643" marB="142643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80778"/>
                  </a:ext>
                </a:extLst>
              </a:tr>
              <a:tr h="668245"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WEIGHTLIFTING</a:t>
                      </a:r>
                    </a:p>
                  </a:txBody>
                  <a:tcPr marL="185435" marR="142643" marT="142643" marB="142643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TENNIS</a:t>
                      </a:r>
                    </a:p>
                  </a:txBody>
                  <a:tcPr marL="185435" marR="142643" marT="142643" marB="142643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41624"/>
                  </a:ext>
                </a:extLst>
              </a:tr>
              <a:tr h="668245">
                <a:tc>
                  <a:txBody>
                    <a:bodyPr/>
                    <a:lstStyle/>
                    <a:p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5435" marR="142643" marT="142643" marB="142643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TRACK AND FIELD</a:t>
                      </a:r>
                    </a:p>
                  </a:txBody>
                  <a:tcPr marL="185435" marR="142643" marT="142643" marB="142643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2408"/>
                  </a:ext>
                </a:extLst>
              </a:tr>
              <a:tr h="732729">
                <a:tc>
                  <a:txBody>
                    <a:bodyPr/>
                    <a:lstStyle/>
                    <a:p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5435" marR="142643" marT="142643" marB="142643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85435" marR="142643" marT="142643" marB="142643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262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555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862B4-B313-4944-B031-3DF175C1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70" y="838646"/>
            <a:ext cx="3709991" cy="5180709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rgbClr val="FF0000"/>
                </a:solidFill>
              </a:rPr>
              <a:t>REQUIRED ATHLETIC FORMS</a:t>
            </a:r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819BD-2D18-4C46-AF29-9370D8526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671" y="838647"/>
            <a:ext cx="5823328" cy="5180708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EVERY ATHLETE MUST SUBMIT REQUIRED FHSAA DOCUMENTATION </a:t>
            </a:r>
            <a:r>
              <a:rPr lang="en-US" sz="3200" b="1" u="sng" dirty="0">
                <a:solidFill>
                  <a:srgbClr val="FF0000"/>
                </a:solidFill>
              </a:rPr>
              <a:t>PRIOR</a:t>
            </a:r>
            <a:r>
              <a:rPr lang="en-US" sz="3200" b="1" dirty="0">
                <a:solidFill>
                  <a:srgbClr val="FF0000"/>
                </a:solidFill>
              </a:rPr>
              <a:t> TO STARTING ANY SPORT.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OFF-SEASON/SUMMER WORKOURTS REQUIRE SAME DOCUMENTATION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INSURANCE MUST BE PAID PRIOR TO BEGINNING ANY SPORT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PLEASE AQUIRE DOCUMENTATION </a:t>
            </a:r>
            <a:r>
              <a:rPr lang="en-US" sz="3200" b="1" u="sng" dirty="0">
                <a:solidFill>
                  <a:srgbClr val="FF0000"/>
                </a:solidFill>
              </a:rPr>
              <a:t>ONLY</a:t>
            </a:r>
            <a:r>
              <a:rPr lang="en-US" sz="3200" b="1" dirty="0">
                <a:solidFill>
                  <a:srgbClr val="FF0000"/>
                </a:solidFill>
              </a:rPr>
              <a:t> FROM THE MHS WEBSITE OR WWW.FHSAA.COM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87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8979-6440-4FC0-9BF8-5D806D218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u="sng"/>
              <a:t>FHSAA: EL2 (PHYSICAL)</a:t>
            </a:r>
          </a:p>
        </p:txBody>
      </p:sp>
      <p:pic>
        <p:nvPicPr>
          <p:cNvPr id="5" name="Picture 4" descr="A picture containing text, screenshot, receipt, parallel&#10;&#10;Description automatically generated">
            <a:extLst>
              <a:ext uri="{FF2B5EF4-FFF2-40B4-BE49-F238E27FC236}">
                <a16:creationId xmlns:a16="http://schemas.microsoft.com/office/drawing/2014/main" id="{EE3E880E-0FA2-4A70-94C4-99240CD0B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6" b="-2"/>
          <a:stretch/>
        </p:blipFill>
        <p:spPr>
          <a:xfrm>
            <a:off x="510764" y="2204720"/>
            <a:ext cx="2708031" cy="3586480"/>
          </a:xfrm>
          <a:prstGeom prst="rect">
            <a:avLst/>
          </a:prstGeom>
        </p:spPr>
      </p:pic>
      <p:pic>
        <p:nvPicPr>
          <p:cNvPr id="8" name="Picture 7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49C2C122-0EE5-42A2-AC88-4D16C1C9C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" r="1433" b="-2"/>
          <a:stretch/>
        </p:blipFill>
        <p:spPr>
          <a:xfrm>
            <a:off x="3386928" y="2204720"/>
            <a:ext cx="2708031" cy="35864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1387E-5AFF-4359-9D3E-0DBFBFE07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280" y="2204720"/>
            <a:ext cx="5173911" cy="4218134"/>
          </a:xfrm>
        </p:spPr>
        <p:txBody>
          <a:bodyPr>
            <a:normAutofit/>
          </a:bodyPr>
          <a:lstStyle/>
          <a:p>
            <a:r>
              <a:rPr lang="en-US"/>
              <a:t>ALL ATHLETES MUST HAVE A PHYSICAL CONDUCTED BY A LICENSED MEDICAL PRACTITIONER </a:t>
            </a:r>
          </a:p>
          <a:p>
            <a:r>
              <a:rPr lang="en-US"/>
              <a:t>PHYSICALS ARE CURRENT FOR 365 DAYS FROM EXAM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129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7C19A7-3107-4CB2-BD0D-F7C79BE02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023227-530E-4024-91EF-312A851A758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3315AA3-EAE3-44ED-8368-BAC2FFFB48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45059</TotalTime>
  <Words>854</Words>
  <Application>Microsoft Office PowerPoint</Application>
  <PresentationFormat>Widescreen</PresentationFormat>
  <Paragraphs>166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Corbel</vt:lpstr>
      <vt:lpstr>Wingdings</vt:lpstr>
      <vt:lpstr>Banded</vt:lpstr>
      <vt:lpstr>MANATEE ATHLETICS </vt:lpstr>
      <vt:lpstr>ADMINISTRATION</vt:lpstr>
      <vt:lpstr>ATHLETIC DIRECTOR</vt:lpstr>
      <vt:lpstr>MHS SPORTS PROGRAMS</vt:lpstr>
      <vt:lpstr>FALL SPORTS</vt:lpstr>
      <vt:lpstr>WINTER SPORTS</vt:lpstr>
      <vt:lpstr>SPRING SPORTS</vt:lpstr>
      <vt:lpstr>REQUIRED ATHLETIC FORMS</vt:lpstr>
      <vt:lpstr>FHSAA: EL2 (PHYSICAL)</vt:lpstr>
      <vt:lpstr>FHSAA: EL-3</vt:lpstr>
      <vt:lpstr>EL-3:</vt:lpstr>
      <vt:lpstr>Athletic participation fee</vt:lpstr>
      <vt:lpstr>Paying participation fee</vt:lpstr>
      <vt:lpstr>Non-traditional students</vt:lpstr>
      <vt:lpstr>Athletic injuries</vt:lpstr>
      <vt:lpstr>ELIGIBILITY</vt:lpstr>
      <vt:lpstr>Athlete EXPECTATIONS</vt:lpstr>
      <vt:lpstr>ATHLETIC SUSPENSIONS</vt:lpstr>
      <vt:lpstr>Coaching concerns</vt:lpstr>
      <vt:lpstr>CHAIN OF COMMAND WITH COACHES</vt:lpstr>
      <vt:lpstr>PARENT INVOLVEMENT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MANATEE ATHLETICS</dc:title>
  <dc:creator>Bowling, Matthew</dc:creator>
  <cp:lastModifiedBy>Bowling, Matthew</cp:lastModifiedBy>
  <cp:revision>45</cp:revision>
  <dcterms:created xsi:type="dcterms:W3CDTF">2022-05-10T12:39:08Z</dcterms:created>
  <dcterms:modified xsi:type="dcterms:W3CDTF">2023-06-06T20:59:45Z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